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57" r:id="rId5"/>
    <p:sldId id="258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6352" autoAdjust="0"/>
    <p:restoredTop sz="90929"/>
  </p:normalViewPr>
  <p:slideViewPr>
    <p:cSldViewPr>
      <p:cViewPr varScale="1">
        <p:scale>
          <a:sx n="67" d="100"/>
          <a:sy n="67" d="100"/>
        </p:scale>
        <p:origin x="-28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76B4D8-3ABE-43FA-A32F-42B5DBBA9A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9E12C-A73D-4E9F-9749-7DA3CC4BC3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AC762-CC94-4F79-9E44-5A0ACF20BC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03E66-DFBA-4626-9E1F-FCE6FDC0DA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D1FD5-7AF9-40A0-B133-F17D5F38E1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87CF4-3481-4D9E-AB1D-4F68BB8E2E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4A95B-2F52-4046-96E0-543558CE5C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F48215-BF18-4770-A01B-B63BF3CB8E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3CBCC-DF08-427B-BF10-9F1302486B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8EA44-BC80-42B9-89AE-3760794CC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59242-25C3-4CE5-80F4-31DE9A9858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65250DA-40AC-48FB-A220-A5BE3FF74F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33400" y="914400"/>
            <a:ext cx="8077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Applications of differential equations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8915400" cy="1143000"/>
          </a:xfrm>
        </p:spPr>
        <p:txBody>
          <a:bodyPr/>
          <a:lstStyle/>
          <a:p>
            <a:r>
              <a:rPr lang="en-US" sz="3000"/>
              <a:t>The half life of radioactive carbon-14 is 5,750 years. 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1905000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FontTx/>
              <a:buChar char="•"/>
            </a:pPr>
            <a:r>
              <a:rPr lang="en-US" sz="2600">
                <a:solidFill>
                  <a:schemeClr val="tx2"/>
                </a:solidFill>
              </a:rPr>
              <a:t>  There are 10 grams present initially. Write an equation in the form </a:t>
            </a:r>
            <a:r>
              <a:rPr lang="en-US" sz="2600" i="1">
                <a:solidFill>
                  <a:schemeClr val="tx2"/>
                </a:solidFill>
              </a:rPr>
              <a:t>y</a:t>
            </a:r>
            <a:r>
              <a:rPr lang="en-US" sz="2600">
                <a:solidFill>
                  <a:schemeClr val="tx2"/>
                </a:solidFill>
              </a:rPr>
              <a:t> = C</a:t>
            </a:r>
            <a:r>
              <a:rPr lang="en-US" sz="2600" i="1">
                <a:solidFill>
                  <a:schemeClr val="tx2"/>
                </a:solidFill>
              </a:rPr>
              <a:t>e</a:t>
            </a:r>
            <a:r>
              <a:rPr lang="en-US" sz="2600" i="1" baseline="30000">
                <a:solidFill>
                  <a:schemeClr val="tx2"/>
                </a:solidFill>
              </a:rPr>
              <a:t>kt </a:t>
            </a:r>
            <a:r>
              <a:rPr lang="en-US" sz="2600" i="1">
                <a:solidFill>
                  <a:schemeClr val="tx2"/>
                </a:solidFill>
              </a:rPr>
              <a:t> </a:t>
            </a:r>
            <a:r>
              <a:rPr lang="en-US" sz="2600">
                <a:solidFill>
                  <a:schemeClr val="tx2"/>
                </a:solidFill>
              </a:rPr>
              <a:t>to represent the amount present at anytime t.</a:t>
            </a:r>
            <a:endParaRPr lang="en-US" sz="2600" baseline="30000">
              <a:solidFill>
                <a:schemeClr val="tx2"/>
              </a:solidFill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3505200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FontTx/>
              <a:buChar char="•"/>
            </a:pPr>
            <a:r>
              <a:rPr lang="en-US" sz="2600">
                <a:solidFill>
                  <a:schemeClr val="tx2"/>
                </a:solidFill>
              </a:rPr>
              <a:t>   How much will remain of the 10 grams after 3000 years?</a:t>
            </a:r>
            <a:endParaRPr lang="en-US" sz="2600" baseline="30000">
              <a:solidFill>
                <a:schemeClr val="tx2"/>
              </a:solidFill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48006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FontTx/>
              <a:buChar char="•"/>
            </a:pPr>
            <a:r>
              <a:rPr lang="en-US" sz="2600">
                <a:solidFill>
                  <a:schemeClr val="tx2"/>
                </a:solidFill>
              </a:rPr>
              <a:t>  How long will it take for the 10 grams to be reduced to 1 gram?</a:t>
            </a:r>
            <a:endParaRPr lang="en-US" sz="2600" baseline="30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  <p:bldP spid="5125" grpId="0" autoUpdateAnimBg="0"/>
      <p:bldP spid="512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01000" cy="5410200"/>
          </a:xfrm>
        </p:spPr>
        <p:txBody>
          <a:bodyPr/>
          <a:lstStyle/>
          <a:p>
            <a:r>
              <a:rPr lang="en-US" sz="3500" u="sng"/>
              <a:t>Example</a:t>
            </a:r>
            <a:br>
              <a:rPr lang="en-US" sz="3500" u="sng"/>
            </a:br>
            <a:r>
              <a:rPr lang="en-US" sz="3500"/>
              <a:t>Suppose a colony of bacteria is growing in the corner of your shower stall. On June 1, there are 1 million bacteria there. By July 1, there are 7.5 million. Your shower stall can contain a total of 1 billion bacteria. When will you have to start takings showers down at the gym?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8915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000" b="1" i="1">
                <a:solidFill>
                  <a:schemeClr val="tx2"/>
                </a:solidFill>
              </a:rPr>
              <a:t>The rate of growth of a certain bacteria is proportional to the number present. In population B, there are 200 bacteria initially and 500 bacteria 5 minutes later.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828800"/>
            <a:ext cx="86106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n-US" sz="3200" b="1">
                <a:solidFill>
                  <a:srgbClr val="6600FF"/>
                </a:solidFill>
              </a:rPr>
              <a:t>Write a differential equation that represents the rate of growth of the bacteria population with respect to time.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57200" y="3429000"/>
            <a:ext cx="868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</a:pPr>
            <a:r>
              <a:rPr lang="en-US" sz="3200" b="1">
                <a:solidFill>
                  <a:srgbClr val="00CCFF"/>
                </a:solidFill>
              </a:rPr>
              <a:t>2.  Solve the differential equation for B using the initial conditions.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457200" y="4495800"/>
            <a:ext cx="71389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6600CC"/>
                </a:solidFill>
              </a:rPr>
              <a:t>3.  Find the population of B when t = 10.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81000" y="51816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</a:pPr>
            <a:r>
              <a:rPr lang="en-US" sz="3200" b="1">
                <a:solidFill>
                  <a:srgbClr val="0099FF"/>
                </a:solidFill>
              </a:rPr>
              <a:t> 4.  How long will it take for there to be a    population of 500,000 bacteria?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utoUpdateAnimBg="0"/>
      <p:bldP spid="3078" grpId="0" autoUpdateAnimBg="0"/>
      <p:bldP spid="307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28600" y="304800"/>
            <a:ext cx="8686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000">
                <a:solidFill>
                  <a:schemeClr val="tx2"/>
                </a:solidFill>
              </a:rPr>
              <a:t>Let P(</a:t>
            </a:r>
            <a:r>
              <a:rPr lang="en-US" sz="3000" i="1">
                <a:solidFill>
                  <a:schemeClr val="tx2"/>
                </a:solidFill>
              </a:rPr>
              <a:t>t</a:t>
            </a:r>
            <a:r>
              <a:rPr lang="en-US" sz="3000">
                <a:solidFill>
                  <a:schemeClr val="tx2"/>
                </a:solidFill>
              </a:rPr>
              <a:t>) represent the number of wolves in a population at time t years, when </a:t>
            </a:r>
            <a:r>
              <a:rPr lang="en-US" sz="3000" i="1">
                <a:solidFill>
                  <a:schemeClr val="tx2"/>
                </a:solidFill>
              </a:rPr>
              <a:t>t</a:t>
            </a:r>
            <a:r>
              <a:rPr lang="en-US" sz="3000">
                <a:solidFill>
                  <a:schemeClr val="tx2"/>
                </a:solidFill>
              </a:rPr>
              <a:t> </a:t>
            </a:r>
            <a:r>
              <a:rPr lang="en-US" sz="3000" u="sng">
                <a:solidFill>
                  <a:schemeClr val="tx2"/>
                </a:solidFill>
              </a:rPr>
              <a:t>&gt;</a:t>
            </a:r>
            <a:r>
              <a:rPr lang="en-US" sz="3000">
                <a:solidFill>
                  <a:schemeClr val="tx2"/>
                </a:solidFill>
              </a:rPr>
              <a:t> 0. The population P(</a:t>
            </a:r>
            <a:r>
              <a:rPr lang="en-US" sz="3000" i="1">
                <a:solidFill>
                  <a:schemeClr val="tx2"/>
                </a:solidFill>
              </a:rPr>
              <a:t>t</a:t>
            </a:r>
            <a:r>
              <a:rPr lang="en-US" sz="3000">
                <a:solidFill>
                  <a:schemeClr val="tx2"/>
                </a:solidFill>
              </a:rPr>
              <a:t>) is increasing at a rate directly proportional to 800 – P(</a:t>
            </a:r>
            <a:r>
              <a:rPr lang="en-US" sz="3000" i="1">
                <a:solidFill>
                  <a:schemeClr val="tx2"/>
                </a:solidFill>
              </a:rPr>
              <a:t>t</a:t>
            </a:r>
            <a:r>
              <a:rPr lang="en-US" sz="3000">
                <a:solidFill>
                  <a:schemeClr val="tx2"/>
                </a:solidFill>
              </a:rPr>
              <a:t>)</a:t>
            </a:r>
            <a:r>
              <a:rPr lang="en-US" sz="3000" i="1">
                <a:solidFill>
                  <a:schemeClr val="tx2"/>
                </a:solidFill>
              </a:rPr>
              <a:t>,</a:t>
            </a:r>
            <a:r>
              <a:rPr lang="en-US" sz="3000">
                <a:solidFill>
                  <a:schemeClr val="tx2"/>
                </a:solidFill>
              </a:rPr>
              <a:t> where the constant of proportionality is </a:t>
            </a:r>
            <a:r>
              <a:rPr lang="en-US" sz="3000" i="1">
                <a:solidFill>
                  <a:schemeClr val="tx2"/>
                </a:solidFill>
              </a:rPr>
              <a:t>k</a:t>
            </a:r>
            <a:r>
              <a:rPr lang="en-US" sz="300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685800" y="2667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FontTx/>
              <a:buAutoNum type="arabicParenR"/>
            </a:pPr>
            <a:r>
              <a:rPr lang="en-US" sz="3200"/>
              <a:t>If P(0) = 500, find P(</a:t>
            </a:r>
            <a:r>
              <a:rPr lang="en-US" sz="3200" i="1"/>
              <a:t>t</a:t>
            </a:r>
            <a:r>
              <a:rPr lang="en-US" sz="3200"/>
              <a:t>) in terms of </a:t>
            </a:r>
            <a:r>
              <a:rPr lang="en-US" sz="3200" i="1"/>
              <a:t>t</a:t>
            </a:r>
            <a:r>
              <a:rPr lang="en-US" sz="3200"/>
              <a:t> and </a:t>
            </a:r>
            <a:r>
              <a:rPr lang="en-US" sz="3200" i="1"/>
              <a:t>k</a:t>
            </a:r>
            <a:r>
              <a:rPr lang="en-US" sz="3200"/>
              <a:t>.</a:t>
            </a:r>
          </a:p>
          <a:p>
            <a:pPr marL="609600" indent="-609600">
              <a:spcBef>
                <a:spcPct val="20000"/>
              </a:spcBef>
              <a:buFontTx/>
              <a:buAutoNum type="arabicParenR"/>
            </a:pPr>
            <a:endParaRPr lang="en-US" sz="3200"/>
          </a:p>
          <a:p>
            <a:pPr marL="609600" indent="-609600">
              <a:spcBef>
                <a:spcPct val="20000"/>
              </a:spcBef>
              <a:buFontTx/>
              <a:buAutoNum type="arabicParenR"/>
            </a:pPr>
            <a:r>
              <a:rPr lang="en-US" sz="3200"/>
              <a:t>If P(2) = 700, find </a:t>
            </a:r>
            <a:r>
              <a:rPr lang="en-US" sz="3200" i="1"/>
              <a:t>k</a:t>
            </a:r>
          </a:p>
          <a:p>
            <a:pPr marL="609600" indent="-609600">
              <a:spcBef>
                <a:spcPct val="20000"/>
              </a:spcBef>
              <a:buFontTx/>
              <a:buAutoNum type="arabicParenR"/>
            </a:pPr>
            <a:endParaRPr lang="en-US" sz="3200" i="1"/>
          </a:p>
          <a:p>
            <a:pPr marL="609600" indent="-609600">
              <a:spcBef>
                <a:spcPct val="20000"/>
              </a:spcBef>
              <a:buFontTx/>
              <a:buAutoNum type="arabicParenR"/>
            </a:pPr>
            <a:r>
              <a:rPr lang="en-US" sz="3200"/>
              <a:t>Find </a:t>
            </a: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2286000" y="4927600"/>
          <a:ext cx="1752600" cy="939800"/>
        </p:xfrm>
        <a:graphic>
          <a:graphicData uri="http://schemas.openxmlformats.org/presentationml/2006/ole">
            <p:oleObj spid="_x0000_s4100" name="Equation" r:id="rId3" imgW="520560" imgH="2793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828800"/>
          </a:xfrm>
        </p:spPr>
        <p:txBody>
          <a:bodyPr/>
          <a:lstStyle/>
          <a:p>
            <a:r>
              <a:rPr lang="en-US" sz="2500"/>
              <a:t>Hiram Fentley, heir to the Fentley Feta Cheese fortune was found dead at his home at 2:30 am. The temperature in the room was a constant 70 degrees. His body temperature at 3:00am was 85 degrees and at 4:00am was 78 degrees. At what time was he killed? 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167640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i="1">
                <a:solidFill>
                  <a:schemeClr val="accent2"/>
                </a:solidFill>
              </a:rPr>
              <a:t>Newton’s Law of Cooling</a:t>
            </a:r>
            <a:r>
              <a:rPr lang="en-US" sz="2500" i="1">
                <a:solidFill>
                  <a:schemeClr val="accent2"/>
                </a:solidFill>
              </a:rPr>
              <a:t> states that the rate of change in the temperature of an object is proportional to the difference between the object’s temperature and the temperature of the surrounding medium.</a:t>
            </a:r>
          </a:p>
        </p:txBody>
      </p:sp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990600" y="3276600"/>
          <a:ext cx="3048000" cy="1276350"/>
        </p:xfrm>
        <a:graphic>
          <a:graphicData uri="http://schemas.openxmlformats.org/presentationml/2006/ole">
            <p:oleObj spid="_x0000_s7170" name="Equation" r:id="rId3" imgW="939600" imgH="393480" progId="Equation.DSMT4">
              <p:embed/>
            </p:oleObj>
          </a:graphicData>
        </a:graphic>
      </p:graphicFrame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0" y="4572000"/>
            <a:ext cx="6553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500">
                <a:solidFill>
                  <a:schemeClr val="tx2"/>
                </a:solidFill>
              </a:rPr>
              <a:t>Which when solved is…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6019800" y="3276600"/>
            <a:ext cx="31242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T= body temperature</a:t>
            </a:r>
          </a:p>
          <a:p>
            <a:pPr>
              <a:spcBef>
                <a:spcPct val="50000"/>
              </a:spcBef>
            </a:pPr>
            <a:r>
              <a:rPr lang="en-US" sz="1800"/>
              <a:t>R = temp of the surroundings</a:t>
            </a:r>
          </a:p>
          <a:p>
            <a:pPr>
              <a:spcBef>
                <a:spcPct val="50000"/>
              </a:spcBef>
            </a:pPr>
            <a:r>
              <a:rPr lang="en-US" sz="1800"/>
              <a:t>t = time</a:t>
            </a:r>
          </a:p>
        </p:txBody>
      </p:sp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1066800" y="5334000"/>
          <a:ext cx="3733800" cy="908050"/>
        </p:xfrm>
        <a:graphic>
          <a:graphicData uri="http://schemas.openxmlformats.org/presentationml/2006/ole">
            <p:oleObj spid="_x0000_s7171" name="Equation" r:id="rId4" imgW="9396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  <p:bldP spid="8201" grpId="0" autoUpdateAnimBg="0"/>
      <p:bldP spid="820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Grp="1" noChangeArrowheads="1"/>
          </p:cNvSpPr>
          <p:nvPr>
            <p:ph type="title"/>
          </p:nvPr>
        </p:nvSpPr>
        <p:spPr>
          <a:xfrm>
            <a:off x="228600" y="2209800"/>
            <a:ext cx="8458200" cy="1143000"/>
          </a:xfrm>
        </p:spPr>
        <p:txBody>
          <a:bodyPr/>
          <a:lstStyle/>
          <a:p>
            <a:r>
              <a:rPr lang="en-US" sz="3000" i="1"/>
              <a:t>An object cools from 120 to 95</a:t>
            </a:r>
            <a:r>
              <a:rPr lang="en-US" sz="3000" i="1">
                <a:cs typeface="Times New Roman" pitchFamily="18" charset="0"/>
              </a:rPr>
              <a:t>ºF in half an hour when surrounded by air whose temperature is 70 ºF</a:t>
            </a:r>
            <a:r>
              <a:rPr lang="en-US" sz="3000">
                <a:cs typeface="Times New Roman" pitchFamily="18" charset="0"/>
              </a:rPr>
              <a:t>. 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304800" y="381000"/>
            <a:ext cx="8610600" cy="172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i="1">
                <a:solidFill>
                  <a:schemeClr val="accent2"/>
                </a:solidFill>
              </a:rPr>
              <a:t>Newton’s Law of Cooling</a:t>
            </a:r>
            <a:r>
              <a:rPr lang="en-US" sz="2500" i="1">
                <a:solidFill>
                  <a:schemeClr val="accent2"/>
                </a:solidFill>
              </a:rPr>
              <a:t> states that the rate of change in the temperature of an object is proportional to the difference between the object’s temperature and the temperature of the surrounding medium.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381000" y="3352800"/>
            <a:ext cx="8382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000">
                <a:solidFill>
                  <a:schemeClr val="tx2"/>
                </a:solidFill>
                <a:cs typeface="Times New Roman" pitchFamily="18" charset="0"/>
              </a:rPr>
              <a:t>Write and solve a differential equation to represent Newton’s law of cooling applied to this situation.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304800" y="4648200"/>
            <a:ext cx="8382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000">
                <a:solidFill>
                  <a:schemeClr val="tx2"/>
                </a:solidFill>
                <a:cs typeface="Times New Roman" pitchFamily="18" charset="0"/>
              </a:rPr>
              <a:t>How long will it take for the object’s temperature to decrease to 85 degrees?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424</Words>
  <Application>Microsoft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Times New Roman</vt:lpstr>
      <vt:lpstr>Default Design</vt:lpstr>
      <vt:lpstr>MathType 5.0 Equation</vt:lpstr>
      <vt:lpstr>Slide 1</vt:lpstr>
      <vt:lpstr>The half life of radioactive carbon-14 is 5,750 years. </vt:lpstr>
      <vt:lpstr>Example Suppose a colony of bacteria is growing in the corner of your shower stall. On June 1, there are 1 million bacteria there. By July 1, there are 7.5 million. Your shower stall can contain a total of 1 billion bacteria. When will you have to start takings showers down at the gym?</vt:lpstr>
      <vt:lpstr>Slide 4</vt:lpstr>
      <vt:lpstr>Slide 5</vt:lpstr>
      <vt:lpstr>Hiram Fentley, heir to the Fentley Feta Cheese fortune was found dead at his home at 2:30 am. The temperature in the room was a constant 70 degrees. His body temperature at 3:00am was 85 degrees and at 4:00am was 78 degrees. At what time was he killed? </vt:lpstr>
      <vt:lpstr>An object cools from 120 to 95ºF in half an hour when surrounded by air whose temperature is 70 ºF.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Compaq Customer </dc:creator>
  <cp:lastModifiedBy>m.humphrey</cp:lastModifiedBy>
  <cp:revision>3</cp:revision>
  <dcterms:created xsi:type="dcterms:W3CDTF">2007-02-15T18:44:03Z</dcterms:created>
  <dcterms:modified xsi:type="dcterms:W3CDTF">2013-01-03T14:30:27Z</dcterms:modified>
</cp:coreProperties>
</file>